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86" r:id="rId2"/>
    <p:sldId id="287" r:id="rId3"/>
    <p:sldId id="327" r:id="rId4"/>
    <p:sldId id="307" r:id="rId5"/>
    <p:sldId id="309" r:id="rId6"/>
    <p:sldId id="333" r:id="rId7"/>
    <p:sldId id="332" r:id="rId8"/>
    <p:sldId id="334" r:id="rId9"/>
    <p:sldId id="288" r:id="rId10"/>
    <p:sldId id="335" r:id="rId11"/>
    <p:sldId id="294" r:id="rId12"/>
    <p:sldId id="317" r:id="rId13"/>
    <p:sldId id="322" r:id="rId14"/>
    <p:sldId id="318" r:id="rId15"/>
    <p:sldId id="321" r:id="rId16"/>
    <p:sldId id="328" r:id="rId17"/>
    <p:sldId id="326" r:id="rId18"/>
    <p:sldId id="336" r:id="rId19"/>
    <p:sldId id="337" r:id="rId20"/>
    <p:sldId id="293" r:id="rId21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Helvetica" panose="020B060402020202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-윤고딕330" panose="020B0604020202020204" charset="-127"/>
      <p:regular r:id="rId33"/>
    </p:embeddedFont>
    <p:embeddedFont>
      <p:font typeface="굴림" panose="020B0600000101010101" pitchFamily="34" charset="-127"/>
      <p:regular r:id="rId34"/>
    </p:embeddedFont>
    <p:embeddedFont>
      <p:font typeface="FreesiaUPC" panose="020B0604020202020204" pitchFamily="34" charset="-34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0BE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85" autoAdjust="0"/>
    <p:restoredTop sz="83993" autoAdjust="0"/>
  </p:normalViewPr>
  <p:slideViewPr>
    <p:cSldViewPr>
      <p:cViewPr varScale="1">
        <p:scale>
          <a:sx n="98" d="100"/>
          <a:sy n="98" d="100"/>
        </p:scale>
        <p:origin x="172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7BFED-0967-4E81-9DD6-0AB30F8C4E90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6646A-02CC-45C2-84B8-75C1AD107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7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983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62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39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9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880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686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5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0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90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588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6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16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4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58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80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Closed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9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Closed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1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Closed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31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Closed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6646A-02CC-45C2-84B8-75C1AD1076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20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F9A36-5687-4076-8904-0DBACB657B8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4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36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29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3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8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9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6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6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8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5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56CD9-6672-42C6-BCFB-2EDC96623591}" type="datetimeFigureOut">
              <a:rPr lang="ko-KR" altLang="en-US" smtClean="0"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98CA7-EB39-4631-A8A5-F76E475D8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24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gif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411760" y="2008357"/>
            <a:ext cx="46895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altLang="ko-KR" sz="6000" dirty="0" smtClean="0"/>
              <a:t>erm </a:t>
            </a:r>
            <a:r>
              <a:rPr lang="en-US" altLang="ko-KR" sz="6000" b="1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altLang="ko-KR" sz="6000" dirty="0" smtClean="0"/>
              <a:t>roject</a:t>
            </a:r>
            <a:endParaRPr lang="en-US" altLang="ko-KR" sz="6000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63950"/>
              </p:ext>
            </p:extLst>
          </p:nvPr>
        </p:nvGraphicFramePr>
        <p:xfrm>
          <a:off x="2699792" y="4509121"/>
          <a:ext cx="5486016" cy="3011526"/>
        </p:xfrm>
        <a:graphic>
          <a:graphicData uri="http://schemas.openxmlformats.org/drawingml/2006/table">
            <a:tbl>
              <a:tblPr/>
              <a:tblGrid>
                <a:gridCol w="2455340"/>
                <a:gridCol w="3030676"/>
              </a:tblGrid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2321">
                <a:tc>
                  <a:txBody>
                    <a:bodyPr/>
                    <a:lstStyle/>
                    <a:p>
                      <a:pPr marL="19050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Class :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Physical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System Modeling and Control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528">
                <a:tc>
                  <a:txBody>
                    <a:bodyPr/>
                    <a:lstStyle/>
                    <a:p>
                      <a:pPr marL="19050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Instructor :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Prof.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Park, </a:t>
                      </a:r>
                      <a:r>
                        <a:rPr lang="en-US" sz="1200" kern="0" spc="0" baseline="0" dirty="0" err="1" smtClean="0">
                          <a:solidFill>
                            <a:srgbClr val="000000"/>
                          </a:solidFill>
                          <a:effectLst/>
                        </a:rPr>
                        <a:t>Kyi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Hwan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7528">
                <a:tc>
                  <a:txBody>
                    <a:bodyPr/>
                    <a:lstStyle/>
                    <a:p>
                      <a:pPr marL="19050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Members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: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20151049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최윤정</a:t>
                      </a:r>
                      <a:endParaRPr lang="en-US" sz="12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20151160 Abdullah</a:t>
                      </a:r>
                      <a:r>
                        <a:rPr 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Tahir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47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35696" y="3205862"/>
            <a:ext cx="615727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dirty="0"/>
              <a:t>DC Motor speed control with </a:t>
            </a:r>
            <a:r>
              <a:rPr lang="en-US" altLang="ko-KR" sz="2300" dirty="0" smtClean="0"/>
              <a:t>compensator</a:t>
            </a:r>
            <a:endParaRPr lang="en-US" altLang="ko-KR" sz="23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3995936" y="6447251"/>
            <a:ext cx="4608512" cy="6085"/>
          </a:xfrm>
          <a:prstGeom prst="line">
            <a:avLst/>
          </a:prstGeom>
          <a:ln>
            <a:solidFill>
              <a:srgbClr val="A0A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95936" y="4869160"/>
            <a:ext cx="4608512" cy="0"/>
          </a:xfrm>
          <a:prstGeom prst="line">
            <a:avLst/>
          </a:prstGeom>
          <a:ln>
            <a:solidFill>
              <a:srgbClr val="A0A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51520" y="226083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2015.06.22(Mon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3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3" y="3356992"/>
            <a:ext cx="3452012" cy="2844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206" y="3367763"/>
            <a:ext cx="3522942" cy="2834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06" y="1124648"/>
            <a:ext cx="1628775" cy="1466850"/>
          </a:xfrm>
          <a:prstGeom prst="rect">
            <a:avLst/>
          </a:prstGeom>
        </p:spPr>
      </p:pic>
      <p:sp>
        <p:nvSpPr>
          <p:cNvPr id="24" name="직사각형 1"/>
          <p:cNvSpPr/>
          <p:nvPr/>
        </p:nvSpPr>
        <p:spPr>
          <a:xfrm>
            <a:off x="1629368" y="2866550"/>
            <a:ext cx="11667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/>
              <a:t>Open Loop</a:t>
            </a:r>
            <a:endParaRPr lang="en-US" altLang="ko-KR" sz="1400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26" name="직사각형 1"/>
          <p:cNvSpPr/>
          <p:nvPr/>
        </p:nvSpPr>
        <p:spPr>
          <a:xfrm>
            <a:off x="6245316" y="2866550"/>
            <a:ext cx="11667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/>
              <a:t>Close Loop</a:t>
            </a:r>
            <a:endParaRPr lang="en-US" altLang="ko-KR" sz="1400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27" name="직사각형 1"/>
          <p:cNvSpPr/>
          <p:nvPr/>
        </p:nvSpPr>
        <p:spPr>
          <a:xfrm>
            <a:off x="2744637" y="1152805"/>
            <a:ext cx="3767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/>
              <a:t>Poles Location = -424.26±426.26j</a:t>
            </a:r>
            <a:endParaRPr lang="en-US" altLang="ko-KR" sz="1400" dirty="0"/>
          </a:p>
          <a:p>
            <a:pPr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603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766" y="3573016"/>
            <a:ext cx="5317131" cy="27489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842" y="1206277"/>
            <a:ext cx="1628775" cy="1466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1206277"/>
            <a:ext cx="1562100" cy="14573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951820" y="1646907"/>
            <a:ext cx="1080120" cy="57606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10"/>
          <p:cNvSpPr/>
          <p:nvPr/>
        </p:nvSpPr>
        <p:spPr>
          <a:xfrm>
            <a:off x="1184316" y="2590216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        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Ess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: 0.67  </a:t>
            </a:r>
          </a:p>
        </p:txBody>
      </p:sp>
      <p:sp>
        <p:nvSpPr>
          <p:cNvPr id="26" name="직사각형 10"/>
          <p:cNvSpPr/>
          <p:nvPr/>
        </p:nvSpPr>
        <p:spPr>
          <a:xfrm>
            <a:off x="4567475" y="2590216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        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Ess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:   0.09  </a:t>
            </a:r>
          </a:p>
        </p:txBody>
      </p:sp>
    </p:spTree>
    <p:extLst>
      <p:ext uri="{BB962C8B-B14F-4D97-AF65-F5344CB8AC3E}">
        <p14:creationId xmlns:p14="http://schemas.microsoft.com/office/powerpoint/2010/main" val="12048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0"/>
          <p:cNvSpPr/>
          <p:nvPr/>
        </p:nvSpPr>
        <p:spPr>
          <a:xfrm>
            <a:off x="431956" y="836424"/>
            <a:ext cx="2752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Compensator Design </a:t>
            </a:r>
            <a:endParaRPr lang="ko-KR" altLang="en-US" dirty="0"/>
          </a:p>
        </p:txBody>
      </p:sp>
      <p:sp>
        <p:nvSpPr>
          <p:cNvPr id="24" name="직사각형 18"/>
          <p:cNvSpPr/>
          <p:nvPr/>
        </p:nvSpPr>
        <p:spPr>
          <a:xfrm>
            <a:off x="3851920" y="4627500"/>
            <a:ext cx="245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Desired Pole Location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25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139952" y="4051434"/>
            <a:ext cx="7073" cy="5760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43" y="1583942"/>
            <a:ext cx="4521842" cy="23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1985" y="836712"/>
            <a:ext cx="7128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/>
              <a:t>Angle </a:t>
            </a:r>
            <a:r>
              <a:rPr lang="en-US" altLang="ko-KR" dirty="0" smtClean="0"/>
              <a:t>to be provided by Lead Compensator</a:t>
            </a:r>
          </a:p>
          <a:p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40595" y="3491716"/>
            <a:ext cx="342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Find the values of Lead part</a:t>
            </a:r>
            <a:endParaRPr lang="ko-KR" altLang="en-US" dirty="0"/>
          </a:p>
        </p:txBody>
      </p:sp>
      <p:pic>
        <p:nvPicPr>
          <p:cNvPr id="13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255538"/>
            <a:ext cx="3567225" cy="224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099" y="3923364"/>
            <a:ext cx="3717628" cy="24955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02317" y="5944859"/>
            <a:ext cx="743226" cy="298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494743" y="6093864"/>
            <a:ext cx="743226" cy="298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110" y="4466403"/>
            <a:ext cx="3940498" cy="140950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77492" y="5512443"/>
            <a:ext cx="1222700" cy="298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76474" y="4437112"/>
            <a:ext cx="6929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Lead – Lag Compensator according to required specifications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57497" y="2784970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&amp;</a:t>
            </a:r>
            <a:endParaRPr lang="ko-KR" altLang="en-US" dirty="0"/>
          </a:p>
        </p:txBody>
      </p:sp>
      <p:sp>
        <p:nvSpPr>
          <p:cNvPr id="13" name="직사각형 18"/>
          <p:cNvSpPr/>
          <p:nvPr/>
        </p:nvSpPr>
        <p:spPr>
          <a:xfrm>
            <a:off x="417992" y="898859"/>
            <a:ext cx="329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Find the values of Lag Part</a:t>
            </a:r>
            <a:endParaRPr lang="ko-KR" altLang="en-US" dirty="0"/>
          </a:p>
        </p:txBody>
      </p:sp>
      <p:pic>
        <p:nvPicPr>
          <p:cNvPr id="16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62" y="1333388"/>
            <a:ext cx="2122081" cy="13092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15" y="2719991"/>
            <a:ext cx="3436245" cy="14452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76397" y="3789040"/>
            <a:ext cx="743226" cy="298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241" y="2139405"/>
            <a:ext cx="3244473" cy="2029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26069" y="3104149"/>
            <a:ext cx="1026251" cy="396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615725" y="3681477"/>
            <a:ext cx="1260531" cy="396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03" y="4828981"/>
            <a:ext cx="74009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7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1612" y="692696"/>
            <a:ext cx="530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Comparison in Time Domain [Unit Step Input]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60481" y="1196752"/>
            <a:ext cx="4483528" cy="5544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18"/>
          <p:cNvSpPr/>
          <p:nvPr/>
        </p:nvSpPr>
        <p:spPr>
          <a:xfrm>
            <a:off x="175567" y="1301468"/>
            <a:ext cx="2704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Uncompensated System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3"/>
          <p:cNvSpPr/>
          <p:nvPr/>
        </p:nvSpPr>
        <p:spPr>
          <a:xfrm>
            <a:off x="4644009" y="1196752"/>
            <a:ext cx="4369443" cy="55446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18"/>
          <p:cNvSpPr/>
          <p:nvPr/>
        </p:nvSpPr>
        <p:spPr>
          <a:xfrm>
            <a:off x="4659095" y="1301468"/>
            <a:ext cx="2446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C</a:t>
            </a:r>
            <a:r>
              <a:rPr lang="en-US" altLang="ko-KR" dirty="0" smtClean="0">
                <a:solidFill>
                  <a:srgbClr val="00B050"/>
                </a:solidFill>
              </a:rPr>
              <a:t>ompensated System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5" name="직사각형 10"/>
          <p:cNvSpPr/>
          <p:nvPr/>
        </p:nvSpPr>
        <p:spPr>
          <a:xfrm>
            <a:off x="3585294" y="5948771"/>
            <a:ext cx="87108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  <a:cs typeface="FreesiaUPC" panose="020B0604020202020204" pitchFamily="34" charset="-34"/>
              </a:rPr>
              <a:t>Poles Not at Desired Location</a:t>
            </a:r>
          </a:p>
        </p:txBody>
      </p:sp>
      <p:sp>
        <p:nvSpPr>
          <p:cNvPr id="28" name="직사각형 10"/>
          <p:cNvSpPr/>
          <p:nvPr/>
        </p:nvSpPr>
        <p:spPr>
          <a:xfrm>
            <a:off x="8065065" y="5805264"/>
            <a:ext cx="8710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00B050"/>
                </a:solidFill>
                <a:cs typeface="FreesiaUPC" panose="020B0604020202020204" pitchFamily="34" charset="-34"/>
              </a:rPr>
              <a:t>Dominant Poles at Desired Location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0" y="1708307"/>
            <a:ext cx="3007146" cy="24360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32" y="4191885"/>
            <a:ext cx="2994803" cy="240490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2123728" y="5445224"/>
            <a:ext cx="1512168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363" y="3415736"/>
            <a:ext cx="1562100" cy="1457325"/>
          </a:xfrm>
          <a:prstGeom prst="rect">
            <a:avLst/>
          </a:prstGeom>
          <a:ln>
            <a:noFill/>
          </a:ln>
        </p:spPr>
      </p:pic>
      <p:sp>
        <p:nvSpPr>
          <p:cNvPr id="34" name="직사각형 10"/>
          <p:cNvSpPr/>
          <p:nvPr/>
        </p:nvSpPr>
        <p:spPr>
          <a:xfrm>
            <a:off x="2991363" y="4869160"/>
            <a:ext cx="156210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        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Ess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: 0.67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892" y="1708307"/>
            <a:ext cx="3010826" cy="2436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046" y="4191885"/>
            <a:ext cx="3013900" cy="2377161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542679" y="6093296"/>
            <a:ext cx="2557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0213" y="3415736"/>
            <a:ext cx="1628775" cy="1466850"/>
          </a:xfrm>
          <a:prstGeom prst="rect">
            <a:avLst/>
          </a:prstGeom>
        </p:spPr>
      </p:pic>
      <p:sp>
        <p:nvSpPr>
          <p:cNvPr id="36" name="직사각형 10"/>
          <p:cNvSpPr/>
          <p:nvPr/>
        </p:nvSpPr>
        <p:spPr>
          <a:xfrm>
            <a:off x="7518846" y="4799675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        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Ess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:   0.09  </a:t>
            </a:r>
          </a:p>
        </p:txBody>
      </p:sp>
    </p:spTree>
    <p:extLst>
      <p:ext uri="{BB962C8B-B14F-4D97-AF65-F5344CB8AC3E}">
        <p14:creationId xmlns:p14="http://schemas.microsoft.com/office/powerpoint/2010/main" val="2286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2. Lead-Lag Compensator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1612" y="692696"/>
            <a:ext cx="5288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Comparison in Frequency Domain [Bode Plot]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268760"/>
            <a:ext cx="5483125" cy="4099024"/>
          </a:xfrm>
          <a:prstGeom prst="rect">
            <a:avLst/>
          </a:prstGeom>
        </p:spPr>
      </p:pic>
      <p:sp>
        <p:nvSpPr>
          <p:cNvPr id="12" name="직사각형 1"/>
          <p:cNvSpPr/>
          <p:nvPr/>
        </p:nvSpPr>
        <p:spPr>
          <a:xfrm>
            <a:off x="251520" y="5574516"/>
            <a:ext cx="2762788" cy="95410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/>
              <a:t>Motor Open Loop</a:t>
            </a:r>
          </a:p>
          <a:p>
            <a:pPr>
              <a:defRPr/>
            </a:pPr>
            <a:r>
              <a:rPr lang="en-US" altLang="ko-KR" sz="1400" dirty="0" smtClean="0"/>
              <a:t>Gain Margin = </a:t>
            </a:r>
            <a:r>
              <a:rPr lang="en-US" altLang="ko-KR" sz="1400" dirty="0" err="1" smtClean="0"/>
              <a:t>Inf</a:t>
            </a:r>
            <a:r>
              <a:rPr lang="en-US" altLang="ko-KR" sz="1400" dirty="0" smtClean="0"/>
              <a:t> dB (at </a:t>
            </a:r>
            <a:r>
              <a:rPr lang="en-US" altLang="ko-KR" sz="1400" dirty="0" err="1" smtClean="0"/>
              <a:t>Inf</a:t>
            </a:r>
            <a:r>
              <a:rPr lang="en-US" altLang="ko-KR" sz="1400" dirty="0" smtClean="0"/>
              <a:t> Hz)</a:t>
            </a:r>
          </a:p>
          <a:p>
            <a:pPr>
              <a:defRPr/>
            </a:pPr>
            <a:r>
              <a:rPr lang="en-US" altLang="ko-KR" sz="1400" dirty="0" smtClean="0"/>
              <a:t>Phase Margin = </a:t>
            </a:r>
            <a:r>
              <a:rPr lang="en-US" altLang="ko-KR" sz="1400" dirty="0" err="1" smtClean="0"/>
              <a:t>Inf</a:t>
            </a:r>
            <a:endParaRPr lang="en-US" altLang="ko-KR" sz="1400" dirty="0" smtClean="0"/>
          </a:p>
          <a:p>
            <a:pPr>
              <a:defRPr/>
            </a:pPr>
            <a:r>
              <a:rPr lang="en-US" altLang="ko-KR" sz="1400" dirty="0" smtClean="0"/>
              <a:t>Bandwidth = 7Hz</a:t>
            </a:r>
            <a:endParaRPr lang="en-US" altLang="ko-KR" sz="1400" dirty="0"/>
          </a:p>
        </p:txBody>
      </p:sp>
      <p:sp>
        <p:nvSpPr>
          <p:cNvPr id="13" name="직사각형 1"/>
          <p:cNvSpPr/>
          <p:nvPr/>
        </p:nvSpPr>
        <p:spPr>
          <a:xfrm>
            <a:off x="3130916" y="5574516"/>
            <a:ext cx="2762788" cy="95410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/>
              <a:t>Motor Close Loop</a:t>
            </a:r>
          </a:p>
          <a:p>
            <a:pPr>
              <a:defRPr/>
            </a:pPr>
            <a:r>
              <a:rPr lang="en-US" altLang="ko-KR" sz="1400" dirty="0" smtClean="0"/>
              <a:t>Gain Margin = </a:t>
            </a:r>
            <a:r>
              <a:rPr lang="en-US" altLang="ko-KR" sz="1400" dirty="0" err="1" smtClean="0"/>
              <a:t>Inf</a:t>
            </a:r>
            <a:r>
              <a:rPr lang="en-US" altLang="ko-KR" sz="1400" dirty="0" smtClean="0"/>
              <a:t> dB (at </a:t>
            </a:r>
            <a:r>
              <a:rPr lang="en-US" altLang="ko-KR" sz="1400" dirty="0" err="1" smtClean="0"/>
              <a:t>Inf</a:t>
            </a:r>
            <a:r>
              <a:rPr lang="en-US" altLang="ko-KR" sz="1400" dirty="0" smtClean="0"/>
              <a:t> Hz)</a:t>
            </a:r>
          </a:p>
          <a:p>
            <a:pPr>
              <a:defRPr/>
            </a:pPr>
            <a:r>
              <a:rPr lang="en-US" altLang="ko-KR" sz="1400" dirty="0" smtClean="0"/>
              <a:t>Phase Margin = </a:t>
            </a:r>
            <a:r>
              <a:rPr lang="en-US" altLang="ko-KR" sz="1400" dirty="0" err="1" smtClean="0"/>
              <a:t>Inf</a:t>
            </a:r>
            <a:endParaRPr lang="en-US" altLang="ko-KR" sz="1400" dirty="0" smtClean="0"/>
          </a:p>
          <a:p>
            <a:pPr>
              <a:defRPr/>
            </a:pPr>
            <a:r>
              <a:rPr lang="en-US" altLang="ko-KR" sz="1400" dirty="0" smtClean="0"/>
              <a:t>Bandwidth = 10Hz</a:t>
            </a:r>
            <a:endParaRPr lang="en-US" altLang="ko-KR" sz="1400" dirty="0"/>
          </a:p>
        </p:txBody>
      </p:sp>
      <p:sp>
        <p:nvSpPr>
          <p:cNvPr id="14" name="직사각형 1"/>
          <p:cNvSpPr/>
          <p:nvPr/>
        </p:nvSpPr>
        <p:spPr>
          <a:xfrm>
            <a:off x="6002224" y="5574516"/>
            <a:ext cx="2762788" cy="95410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/>
              <a:t>Compensated System</a:t>
            </a:r>
          </a:p>
          <a:p>
            <a:pPr>
              <a:defRPr/>
            </a:pPr>
            <a:r>
              <a:rPr lang="en-US" altLang="ko-KR" sz="1400" dirty="0" smtClean="0"/>
              <a:t>Gain Margin = </a:t>
            </a:r>
            <a:r>
              <a:rPr lang="en-US" altLang="ko-KR" sz="1400" dirty="0" err="1" smtClean="0"/>
              <a:t>Inf</a:t>
            </a:r>
            <a:r>
              <a:rPr lang="en-US" altLang="ko-KR" sz="1400" dirty="0" smtClean="0"/>
              <a:t> dB (at </a:t>
            </a:r>
            <a:r>
              <a:rPr lang="en-US" altLang="ko-KR" sz="1400" dirty="0" err="1" smtClean="0"/>
              <a:t>Inf</a:t>
            </a:r>
            <a:r>
              <a:rPr lang="en-US" altLang="ko-KR" sz="1400" dirty="0" smtClean="0"/>
              <a:t> Hz)</a:t>
            </a:r>
          </a:p>
          <a:p>
            <a:pPr>
              <a:defRPr/>
            </a:pPr>
            <a:r>
              <a:rPr lang="en-US" altLang="ko-KR" sz="1400" dirty="0" smtClean="0"/>
              <a:t>Phase Margin = </a:t>
            </a:r>
            <a:r>
              <a:rPr lang="en-US" altLang="ko-KR" sz="1400" dirty="0" err="1" smtClean="0"/>
              <a:t>Inf</a:t>
            </a:r>
            <a:endParaRPr lang="en-US" altLang="ko-KR" sz="1400" dirty="0" smtClean="0"/>
          </a:p>
          <a:p>
            <a:pPr>
              <a:defRPr/>
            </a:pPr>
            <a:r>
              <a:rPr lang="en-US" altLang="ko-KR" sz="1400" dirty="0" smtClean="0"/>
              <a:t>Bandwidth = 85Hz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483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2-2. Lead-Lag Compensator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19872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9872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0" name="직사각형 1029"/>
          <p:cNvSpPr/>
          <p:nvPr/>
        </p:nvSpPr>
        <p:spPr>
          <a:xfrm>
            <a:off x="3632223" y="195474"/>
            <a:ext cx="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Circuit</a:t>
            </a:r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1" y="1272899"/>
            <a:ext cx="3914625" cy="2320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296" y="4050158"/>
            <a:ext cx="3334593" cy="252397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56987" y="4000801"/>
            <a:ext cx="399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Calculate the value of parameters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44087" y="4342366"/>
            <a:ext cx="20519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C1 = C2 =0.1uF</a:t>
            </a:r>
          </a:p>
          <a:p>
            <a:r>
              <a:rPr lang="en-US" altLang="ko-KR" dirty="0" smtClean="0"/>
              <a:t>R1 </a:t>
            </a:r>
            <a:r>
              <a:rPr lang="en-US" altLang="ko-KR" dirty="0"/>
              <a:t>= </a:t>
            </a:r>
            <a:r>
              <a:rPr lang="en-US" altLang="ko-KR" dirty="0" smtClean="0"/>
              <a:t>12658 </a:t>
            </a:r>
            <a:r>
              <a:rPr lang="el-GR" altLang="ko-KR" dirty="0" smtClean="0"/>
              <a:t>Ω</a:t>
            </a:r>
            <a:endParaRPr lang="en-US" altLang="ko-KR" dirty="0"/>
          </a:p>
          <a:p>
            <a:r>
              <a:rPr lang="en-US" altLang="ko-KR" dirty="0"/>
              <a:t>R2 = </a:t>
            </a:r>
            <a:r>
              <a:rPr lang="en-US" altLang="ko-KR" dirty="0" smtClean="0"/>
              <a:t>116989</a:t>
            </a:r>
            <a:r>
              <a:rPr lang="el-GR" altLang="ko-KR" dirty="0"/>
              <a:t> Ω</a:t>
            </a:r>
            <a:endParaRPr lang="en-US" altLang="ko-KR" dirty="0"/>
          </a:p>
          <a:p>
            <a:r>
              <a:rPr lang="en-US" altLang="ko-KR" dirty="0"/>
              <a:t>R3 = </a:t>
            </a:r>
            <a:r>
              <a:rPr lang="en-US" altLang="ko-KR" dirty="0" smtClean="0"/>
              <a:t>84429</a:t>
            </a:r>
            <a:r>
              <a:rPr lang="el-GR" altLang="ko-KR" dirty="0"/>
              <a:t> Ω</a:t>
            </a:r>
            <a:endParaRPr lang="en-US" altLang="ko-KR" dirty="0"/>
          </a:p>
          <a:p>
            <a:r>
              <a:rPr lang="en-US" altLang="ko-KR" dirty="0"/>
              <a:t>R4 = </a:t>
            </a:r>
            <a:r>
              <a:rPr lang="en-US" altLang="ko-KR" dirty="0" smtClean="0"/>
              <a:t>59664</a:t>
            </a:r>
            <a:r>
              <a:rPr lang="el-GR" altLang="ko-KR" dirty="0"/>
              <a:t> Ω</a:t>
            </a:r>
            <a:endParaRPr lang="en-US" altLang="ko-KR" dirty="0"/>
          </a:p>
          <a:p>
            <a:r>
              <a:rPr lang="en-US" altLang="ko-KR" dirty="0"/>
              <a:t>R5 = </a:t>
            </a:r>
            <a:r>
              <a:rPr lang="en-US" altLang="ko-KR" dirty="0" smtClean="0"/>
              <a:t>1000</a:t>
            </a:r>
            <a:r>
              <a:rPr lang="el-GR" altLang="ko-KR" dirty="0"/>
              <a:t> Ω</a:t>
            </a:r>
            <a:endParaRPr lang="en-US" altLang="ko-KR" dirty="0"/>
          </a:p>
          <a:p>
            <a:r>
              <a:rPr lang="en-US" altLang="ko-KR" dirty="0"/>
              <a:t>R6 = </a:t>
            </a:r>
            <a:r>
              <a:rPr lang="en-US" altLang="ko-KR" dirty="0" smtClean="0"/>
              <a:t>46880</a:t>
            </a:r>
            <a:r>
              <a:rPr lang="el-GR" altLang="ko-KR" dirty="0"/>
              <a:t> Ω</a:t>
            </a:r>
            <a:endParaRPr lang="en-US" altLang="ko-K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423" y="1899950"/>
            <a:ext cx="1114425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423" y="2249445"/>
            <a:ext cx="685800" cy="400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423" y="2694190"/>
            <a:ext cx="638175" cy="26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423" y="3005585"/>
            <a:ext cx="1238250" cy="238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4423" y="3288407"/>
            <a:ext cx="1447800" cy="428625"/>
          </a:xfrm>
          <a:prstGeom prst="rect">
            <a:avLst/>
          </a:prstGeom>
        </p:spPr>
      </p:pic>
      <p:pic>
        <p:nvPicPr>
          <p:cNvPr id="27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1515" y="-6262"/>
            <a:ext cx="2133634" cy="604101"/>
          </a:xfrm>
          <a:prstGeom prst="rect">
            <a:avLst/>
          </a:prstGeom>
        </p:spPr>
      </p:pic>
      <p:pic>
        <p:nvPicPr>
          <p:cNvPr id="28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112" y="1052736"/>
            <a:ext cx="3034686" cy="8592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6987" y="764704"/>
            <a:ext cx="8635493" cy="3168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0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02452" y="3228945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aseline="30000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3</a:t>
            </a:r>
            <a:r>
              <a:rPr lang="en-US" altLang="ko-KR" sz="2000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Feedback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1557" y="239280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3</a:t>
            </a:r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. Feedback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393295" y="597840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93295" y="226032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1612" y="692696"/>
            <a:ext cx="72465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Feedback is being sent to </a:t>
            </a:r>
            <a:r>
              <a:rPr lang="en-US" altLang="ko-KR" dirty="0" err="1" smtClean="0"/>
              <a:t>Subtractor</a:t>
            </a:r>
            <a:r>
              <a:rPr lang="en-US" altLang="ko-KR" dirty="0" smtClean="0"/>
              <a:t> via ATMEGA </a:t>
            </a:r>
            <a:r>
              <a:rPr lang="en-US" altLang="ko-KR" dirty="0" err="1" smtClean="0"/>
              <a:t>uController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Incremental Shaft Encoder	</a:t>
            </a:r>
            <a:r>
              <a:rPr lang="en-US" altLang="ko-KR" dirty="0" err="1" smtClean="0"/>
              <a:t>uController</a:t>
            </a:r>
            <a:r>
              <a:rPr lang="en-US" altLang="ko-KR" dirty="0" smtClean="0"/>
              <a:t>	</a:t>
            </a:r>
            <a:r>
              <a:rPr lang="en-US" altLang="ko-KR" dirty="0" err="1" smtClean="0"/>
              <a:t>Subtractor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uController</a:t>
            </a:r>
            <a:r>
              <a:rPr lang="en-US" altLang="ko-KR" dirty="0" smtClean="0"/>
              <a:t> will display the angular velocity and will control DAC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80" y="1700110"/>
            <a:ext cx="4664439" cy="290646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439014" y="1196752"/>
            <a:ext cx="412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92080" y="1196752"/>
            <a:ext cx="412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215" y="4725144"/>
            <a:ext cx="3015432" cy="18157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41902" y="3153342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aseline="30000" dirty="0" smtClean="0">
                <a:latin typeface="Helvetica" pitchFamily="34" charset="0"/>
                <a:cs typeface="Helvetica" pitchFamily="34" charset="0"/>
              </a:rPr>
              <a:t>MCU Board</a:t>
            </a:r>
            <a:endParaRPr lang="en-US" altLang="ko-KR" sz="2000" dirty="0" smtClean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39199" y="5633038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aseline="30000" dirty="0" err="1" smtClean="0">
                <a:latin typeface="Helvetica" pitchFamily="34" charset="0"/>
                <a:cs typeface="Helvetica" pitchFamily="34" charset="0"/>
              </a:rPr>
              <a:t>Subtractor</a:t>
            </a:r>
            <a:endParaRPr lang="en-US" altLang="ko-KR" sz="2000" dirty="0" smtClean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2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911141" y="332656"/>
            <a:ext cx="7393726" cy="0"/>
          </a:xfrm>
          <a:prstGeom prst="line">
            <a:avLst/>
          </a:prstGeom>
          <a:ln w="19050">
            <a:solidFill>
              <a:srgbClr val="E70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911141" y="6564215"/>
            <a:ext cx="7393726" cy="0"/>
          </a:xfrm>
          <a:prstGeom prst="line">
            <a:avLst/>
          </a:prstGeom>
          <a:ln w="3175">
            <a:solidFill>
              <a:srgbClr val="E70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36007" y="2718849"/>
            <a:ext cx="2477133" cy="512960"/>
            <a:chOff x="3923928" y="2987854"/>
            <a:chExt cx="2477133" cy="512960"/>
          </a:xfrm>
        </p:grpSpPr>
        <p:sp>
          <p:nvSpPr>
            <p:cNvPr id="29" name="TextBox 28"/>
            <p:cNvSpPr txBox="1"/>
            <p:nvPr/>
          </p:nvSpPr>
          <p:spPr>
            <a:xfrm>
              <a:off x="3923928" y="2987854"/>
              <a:ext cx="2600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Segoe UI" pitchFamily="34" charset="0"/>
                  <a:ea typeface="-윤고딕330" pitchFamily="18" charset="-127"/>
                  <a:cs typeface="Segoe UI" pitchFamily="34" charset="0"/>
                </a:rPr>
                <a:t>2</a:t>
              </a:r>
              <a:endParaRPr lang="ko-KR" altLang="en-US" sz="11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44454" y="3162260"/>
              <a:ext cx="23566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ko-KR" sz="1600" dirty="0" smtClean="0">
                  <a:solidFill>
                    <a:srgbClr val="C00000"/>
                  </a:solidFill>
                </a:rPr>
                <a:t>Lead-Lag </a:t>
              </a:r>
              <a:r>
                <a:rPr lang="en-US" altLang="ko-KR" sz="1600" dirty="0">
                  <a:solidFill>
                    <a:srgbClr val="C00000"/>
                  </a:solidFill>
                </a:rPr>
                <a:t>Compensator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11141" y="3681161"/>
            <a:ext cx="1182355" cy="512960"/>
            <a:chOff x="3923928" y="2987854"/>
            <a:chExt cx="1182355" cy="512960"/>
          </a:xfrm>
        </p:grpSpPr>
        <p:sp>
          <p:nvSpPr>
            <p:cNvPr id="38" name="TextBox 37"/>
            <p:cNvSpPr txBox="1"/>
            <p:nvPr/>
          </p:nvSpPr>
          <p:spPr>
            <a:xfrm>
              <a:off x="3923928" y="2987854"/>
              <a:ext cx="2600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Segoe UI" pitchFamily="34" charset="0"/>
                  <a:ea typeface="-윤고딕330" pitchFamily="18" charset="-127"/>
                  <a:cs typeface="Segoe UI" pitchFamily="34" charset="0"/>
                </a:rPr>
                <a:t>3</a:t>
              </a:r>
              <a:endParaRPr lang="ko-KR" altLang="en-US" sz="11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44454" y="3162260"/>
              <a:ext cx="10618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ko-KR" sz="1600" dirty="0" smtClean="0">
                  <a:solidFill>
                    <a:srgbClr val="C00000"/>
                  </a:solidFill>
                </a:rPr>
                <a:t>Feedback</a:t>
              </a:r>
              <a:endParaRPr lang="en-US" altLang="ko-KR" sz="1600" dirty="0">
                <a:solidFill>
                  <a:srgbClr val="C00000"/>
                </a:solidFill>
              </a:endParaRPr>
            </a:p>
          </p:txBody>
        </p:sp>
      </p:grpSp>
      <p:sp>
        <p:nvSpPr>
          <p:cNvPr id="51" name="모서리가 둥근 직사각형 50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0458" y="495773"/>
            <a:ext cx="272504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900" dirty="0">
                <a:solidFill>
                  <a:srgbClr val="C00000"/>
                </a:solidFill>
              </a:rPr>
              <a:t>Contents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936007" y="1758658"/>
            <a:ext cx="1638762" cy="512960"/>
            <a:chOff x="3923928" y="2987854"/>
            <a:chExt cx="1638762" cy="512960"/>
          </a:xfrm>
        </p:grpSpPr>
        <p:sp>
          <p:nvSpPr>
            <p:cNvPr id="37" name="TextBox 36"/>
            <p:cNvSpPr txBox="1"/>
            <p:nvPr/>
          </p:nvSpPr>
          <p:spPr>
            <a:xfrm>
              <a:off x="3923928" y="2987854"/>
              <a:ext cx="2600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Segoe UI" pitchFamily="34" charset="0"/>
                  <a:ea typeface="-윤고딕330" pitchFamily="18" charset="-127"/>
                  <a:cs typeface="Segoe UI" pitchFamily="34" charset="0"/>
                </a:rPr>
                <a:t>1</a:t>
              </a:r>
              <a:endParaRPr lang="ko-KR" altLang="en-US" sz="11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44454" y="3162260"/>
              <a:ext cx="1518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base"/>
              <a:r>
                <a:rPr lang="en-US" altLang="ko-KR" sz="1600" dirty="0" smtClean="0">
                  <a:solidFill>
                    <a:srgbClr val="C00000"/>
                  </a:solidFill>
                  <a:latin typeface="Helvetica" pitchFamily="34" charset="0"/>
                  <a:cs typeface="Helvetica" pitchFamily="34" charset="0"/>
                </a:rPr>
                <a:t>Motor Analysis</a:t>
              </a:r>
              <a:endParaRPr lang="en-US" altLang="ko-KR" sz="16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50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3379" y="3162260"/>
            <a:ext cx="1397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Thank You</a:t>
            </a:r>
            <a:endParaRPr lang="ko-KR" altLang="en-US" sz="2000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Overview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41176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1176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30" name="직사각형 1029"/>
          <p:cNvSpPr/>
          <p:nvPr/>
        </p:nvSpPr>
        <p:spPr>
          <a:xfrm>
            <a:off x="2624111" y="195474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Block diagram</a:t>
            </a:r>
            <a:endParaRPr lang="ko-KR" altLang="en-US" dirty="0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927028" y="3467353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469664" y="3129064"/>
            <a:ext cx="860996" cy="585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Power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Amp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871244" y="3164685"/>
            <a:ext cx="860996" cy="5726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B050"/>
                </a:solidFill>
              </a:rPr>
              <a:t>Plant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499992" y="4077072"/>
            <a:ext cx="1077020" cy="57266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B050"/>
                </a:solidFill>
              </a:rPr>
              <a:t>Incremental Encoder Feedback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5357515" y="3449050"/>
            <a:ext cx="506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984707" y="3176592"/>
            <a:ext cx="942827" cy="585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00B050"/>
                </a:solidFill>
              </a:rPr>
              <a:t>Controller</a:t>
            </a:r>
          </a:p>
        </p:txBody>
      </p:sp>
      <p:sp>
        <p:nvSpPr>
          <p:cNvPr id="8" name="타원 7"/>
          <p:cNvSpPr/>
          <p:nvPr/>
        </p:nvSpPr>
        <p:spPr>
          <a:xfrm>
            <a:off x="1729143" y="3198389"/>
            <a:ext cx="504056" cy="53792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8" idx="6"/>
            <a:endCxn id="43" idx="1"/>
          </p:cNvCxnSpPr>
          <p:nvPr/>
        </p:nvCxnSpPr>
        <p:spPr>
          <a:xfrm>
            <a:off x="2233199" y="3467353"/>
            <a:ext cx="751508" cy="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8" idx="2"/>
          </p:cNvCxnSpPr>
          <p:nvPr/>
        </p:nvCxnSpPr>
        <p:spPr>
          <a:xfrm>
            <a:off x="794589" y="3467353"/>
            <a:ext cx="934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3366" y="3112048"/>
            <a:ext cx="574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 ref</a:t>
            </a:r>
            <a:endParaRPr lang="ko-KR" altLang="en-US" sz="1400" dirty="0"/>
          </a:p>
        </p:txBody>
      </p:sp>
      <p:cxnSp>
        <p:nvCxnSpPr>
          <p:cNvPr id="19" name="직선 화살표 연결선 18"/>
          <p:cNvCxnSpPr>
            <a:stCxn id="40" idx="3"/>
          </p:cNvCxnSpPr>
          <p:nvPr/>
        </p:nvCxnSpPr>
        <p:spPr>
          <a:xfrm flipV="1">
            <a:off x="6732240" y="3451016"/>
            <a:ext cx="10715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477246" y="3044500"/>
            <a:ext cx="815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Velocity</a:t>
            </a:r>
            <a:endParaRPr lang="ko-KR" altLang="en-US" sz="1400" dirty="0"/>
          </a:p>
        </p:txBody>
      </p:sp>
      <p:cxnSp>
        <p:nvCxnSpPr>
          <p:cNvPr id="24" name="꺾인 연결선 23"/>
          <p:cNvCxnSpPr>
            <a:endCxn id="41" idx="3"/>
          </p:cNvCxnSpPr>
          <p:nvPr/>
        </p:nvCxnSpPr>
        <p:spPr>
          <a:xfrm rot="10800000" flipV="1">
            <a:off x="5577012" y="3449048"/>
            <a:ext cx="1515276" cy="914355"/>
          </a:xfrm>
          <a:prstGeom prst="bentConnector3">
            <a:avLst>
              <a:gd name="adj1" fmla="val 8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1" idx="1"/>
            <a:endCxn id="8" idx="4"/>
          </p:cNvCxnSpPr>
          <p:nvPr/>
        </p:nvCxnSpPr>
        <p:spPr>
          <a:xfrm rot="10800000">
            <a:off x="1981172" y="3736318"/>
            <a:ext cx="2518821" cy="627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382573" y="3074257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633059" y="3721559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65554" y="1384515"/>
            <a:ext cx="4191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Block diagram of </a:t>
            </a:r>
            <a:r>
              <a:rPr lang="en-US" altLang="ko-KR" dirty="0" smtClean="0"/>
              <a:t>complete </a:t>
            </a:r>
            <a:r>
              <a:rPr lang="en-US" altLang="ko-KR" dirty="0"/>
              <a:t>system </a:t>
            </a:r>
            <a:endParaRPr lang="ko-KR" alt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975227" y="3780653"/>
            <a:ext cx="799399" cy="17282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5019138" y="3736317"/>
            <a:ext cx="864096" cy="178091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42"/>
          <p:cNvSpPr/>
          <p:nvPr/>
        </p:nvSpPr>
        <p:spPr>
          <a:xfrm>
            <a:off x="385151" y="5506734"/>
            <a:ext cx="1520318" cy="5854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rgbClr val="7030A0"/>
                </a:solidFill>
              </a:rPr>
              <a:t>Subtractor</a:t>
            </a:r>
            <a:endParaRPr lang="en-US" altLang="ko-KR" sz="1200" dirty="0" smtClean="0">
              <a:solidFill>
                <a:srgbClr val="7030A0"/>
              </a:solidFill>
            </a:endParaRPr>
          </a:p>
        </p:txBody>
      </p:sp>
      <p:sp>
        <p:nvSpPr>
          <p:cNvPr id="44" name="직사각형 42"/>
          <p:cNvSpPr/>
          <p:nvPr/>
        </p:nvSpPr>
        <p:spPr>
          <a:xfrm>
            <a:off x="2132602" y="5506734"/>
            <a:ext cx="1520318" cy="5854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Lead-Lag Compensator</a:t>
            </a:r>
          </a:p>
        </p:txBody>
      </p:sp>
      <p:sp>
        <p:nvSpPr>
          <p:cNvPr id="45" name="직사각형 42"/>
          <p:cNvSpPr/>
          <p:nvPr/>
        </p:nvSpPr>
        <p:spPr>
          <a:xfrm>
            <a:off x="6829625" y="5506734"/>
            <a:ext cx="1520318" cy="5854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Armature Controlled Brushed DC Motor</a:t>
            </a:r>
          </a:p>
        </p:txBody>
      </p:sp>
      <p:sp>
        <p:nvSpPr>
          <p:cNvPr id="47" name="직사각형 42"/>
          <p:cNvSpPr/>
          <p:nvPr/>
        </p:nvSpPr>
        <p:spPr>
          <a:xfrm>
            <a:off x="4139952" y="5506734"/>
            <a:ext cx="2374586" cy="93116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7030A0"/>
                </a:solidFill>
              </a:rPr>
              <a:t>LM675 Operational Amplifier can provide 3A current and ±30V so we will use this for supplying power to Plant 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6668616" y="3721559"/>
            <a:ext cx="864096" cy="178091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1125682" y="3721559"/>
            <a:ext cx="799399" cy="17282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3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36919" y="2924944"/>
            <a:ext cx="5618954" cy="1005403"/>
            <a:chOff x="3923928" y="2987854"/>
            <a:chExt cx="5618954" cy="1005403"/>
          </a:xfrm>
        </p:grpSpPr>
        <p:sp>
          <p:nvSpPr>
            <p:cNvPr id="21" name="TextBox 20"/>
            <p:cNvSpPr txBox="1"/>
            <p:nvPr/>
          </p:nvSpPr>
          <p:spPr>
            <a:xfrm>
              <a:off x="3923928" y="2987854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Segoe UI" pitchFamily="34" charset="0"/>
                  <a:ea typeface="-윤고딕330" pitchFamily="18" charset="-127"/>
                  <a:cs typeface="Segoe UI" pitchFamily="34" charset="0"/>
                </a:rPr>
                <a:t>1</a:t>
              </a:r>
              <a:endParaRPr lang="ko-KR" altLang="en-US" sz="14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44454" y="3162260"/>
              <a:ext cx="54984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base"/>
              <a:r>
                <a:rPr lang="en-US" altLang="ko-KR" sz="2400" dirty="0" smtClean="0">
                  <a:solidFill>
                    <a:srgbClr val="C00000"/>
                  </a:solidFill>
                  <a:latin typeface="Helvetica" pitchFamily="34" charset="0"/>
                  <a:cs typeface="Helvetica" pitchFamily="34" charset="0"/>
                </a:rPr>
                <a:t>Motor Analysis</a:t>
              </a:r>
            </a:p>
            <a:p>
              <a:pPr lvl="0" fontAlgn="base"/>
              <a:r>
                <a:rPr lang="en-US" altLang="ko-KR" sz="2400" dirty="0" smtClean="0">
                  <a:solidFill>
                    <a:srgbClr val="C00000"/>
                  </a:solidFill>
                  <a:latin typeface="Helvetica" pitchFamily="34" charset="0"/>
                  <a:cs typeface="Helvetica" pitchFamily="34" charset="0"/>
                </a:rPr>
                <a:t>(Time Domain and Frequency Domain)</a:t>
              </a:r>
              <a:endParaRPr lang="en-US" altLang="ko-KR" sz="2400" dirty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5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94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1. Motor Analysis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6774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6774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_x176060552" descr="DRW000011945c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88" y="90347"/>
            <a:ext cx="2617417" cy="45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93504" y="3333758"/>
            <a:ext cx="8003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l-GR" altLang="ko-KR" dirty="0" smtClean="0">
                <a:latin typeface="+mn-ea"/>
              </a:rPr>
              <a:t>ω</a:t>
            </a:r>
            <a:r>
              <a:rPr lang="en-US" altLang="ko-KR" dirty="0" smtClean="0">
                <a:latin typeface="+mn-ea"/>
              </a:rPr>
              <a:t>/v Open </a:t>
            </a:r>
            <a:r>
              <a:rPr lang="en-US" altLang="ko-KR" dirty="0">
                <a:latin typeface="+mn-ea"/>
              </a:rPr>
              <a:t>Loop </a:t>
            </a:r>
            <a:r>
              <a:rPr lang="en-US" altLang="ko-KR" dirty="0" smtClean="0">
                <a:latin typeface="+mn-ea"/>
              </a:rPr>
              <a:t>Frequency and Time Response</a:t>
            </a:r>
            <a:endParaRPr lang="en-US" altLang="ko-KR" dirty="0">
              <a:latin typeface="+mn-e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66" y="937568"/>
            <a:ext cx="1657350" cy="12001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66" y="2283300"/>
            <a:ext cx="2609850" cy="9048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81" y="3796382"/>
            <a:ext cx="3568452" cy="29546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5806" y="3796382"/>
            <a:ext cx="3647296" cy="29546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0956" y="3791518"/>
            <a:ext cx="1562100" cy="1457325"/>
          </a:xfrm>
          <a:prstGeom prst="rect">
            <a:avLst/>
          </a:prstGeom>
        </p:spPr>
      </p:pic>
      <p:sp>
        <p:nvSpPr>
          <p:cNvPr id="33" name="직사각형 10"/>
          <p:cNvSpPr/>
          <p:nvPr/>
        </p:nvSpPr>
        <p:spPr>
          <a:xfrm>
            <a:off x="7259667" y="5696999"/>
            <a:ext cx="15776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        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Ess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: 0.67  </a:t>
            </a:r>
          </a:p>
          <a:p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GainMargin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: 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Inf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(at 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Inf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Hz)</a:t>
            </a:r>
          </a:p>
          <a:p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PhaseMargin</a:t>
            </a:r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: </a:t>
            </a:r>
            <a:r>
              <a:rPr lang="en-US" altLang="ko-KR" sz="1400" dirty="0" err="1" smtClean="0">
                <a:latin typeface="FreesiaUPC" panose="020B0604020202020204" pitchFamily="34" charset="-34"/>
                <a:cs typeface="FreesiaUPC" panose="020B0604020202020204" pitchFamily="34" charset="-34"/>
              </a:rPr>
              <a:t>Inf</a:t>
            </a:r>
            <a:endParaRPr lang="en-US" altLang="ko-KR" sz="1400" dirty="0" smtClean="0"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r>
              <a:rPr lang="en-US" altLang="ko-KR" sz="1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  Bandwidth: 7Hz</a:t>
            </a:r>
            <a:endParaRPr lang="ko-KR" altLang="en-US" sz="1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1920" y="2283300"/>
            <a:ext cx="25622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94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1. Motor Analysis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6774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6774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_x176060552" descr="DRW000011945c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88" y="90347"/>
            <a:ext cx="2617417" cy="45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51" y="3812030"/>
            <a:ext cx="1914525" cy="5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304" y="3846077"/>
            <a:ext cx="638175" cy="219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304" y="4078730"/>
            <a:ext cx="904875" cy="2000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61" y="4615209"/>
            <a:ext cx="1752600" cy="438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666" y="908720"/>
            <a:ext cx="1657350" cy="12001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4525" y="4547873"/>
            <a:ext cx="1543050" cy="5048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1331640" y="1700808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1"/>
          <p:cNvSpPr/>
          <p:nvPr/>
        </p:nvSpPr>
        <p:spPr>
          <a:xfrm>
            <a:off x="438952" y="2469339"/>
            <a:ext cx="61572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dirty="0" smtClean="0"/>
              <a:t>Tm = KT </a:t>
            </a:r>
            <a:r>
              <a:rPr lang="en-US" altLang="ko-KR" sz="1050" dirty="0" err="1" smtClean="0"/>
              <a:t>Ia</a:t>
            </a:r>
            <a:r>
              <a:rPr lang="en-US" altLang="ko-KR" sz="1050" dirty="0" smtClean="0"/>
              <a:t> = J d</a:t>
            </a:r>
            <a:r>
              <a:rPr lang="en-US" altLang="ko-KR" sz="1050" baseline="30000" dirty="0" smtClean="0"/>
              <a:t>2</a:t>
            </a:r>
            <a:r>
              <a:rPr lang="el-GR" altLang="ko-KR" sz="1050" dirty="0" smtClean="0"/>
              <a:t>θ</a:t>
            </a:r>
            <a:r>
              <a:rPr lang="en-US" altLang="ko-KR" sz="1050" dirty="0" smtClean="0"/>
              <a:t>/dt</a:t>
            </a:r>
            <a:r>
              <a:rPr lang="en-US" altLang="ko-KR" sz="1050" baseline="30000" dirty="0" smtClean="0"/>
              <a:t>2</a:t>
            </a:r>
            <a:r>
              <a:rPr lang="en-US" altLang="ko-KR" sz="1050" dirty="0" smtClean="0"/>
              <a:t> + B d</a:t>
            </a:r>
            <a:r>
              <a:rPr lang="el-GR" altLang="ko-KR" sz="1050" dirty="0" smtClean="0"/>
              <a:t>θ</a:t>
            </a:r>
            <a:r>
              <a:rPr lang="en-US" altLang="ko-KR" sz="1050" dirty="0" smtClean="0"/>
              <a:t>/</a:t>
            </a:r>
            <a:r>
              <a:rPr lang="en-US" altLang="ko-KR" sz="1050" dirty="0" err="1" smtClean="0"/>
              <a:t>dt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At constant angular velocity (under constant voltage)</a:t>
            </a:r>
          </a:p>
          <a:p>
            <a:pPr>
              <a:defRPr/>
            </a:pPr>
            <a:r>
              <a:rPr lang="en-US" altLang="ko-KR" sz="1050" dirty="0"/>
              <a:t>KT </a:t>
            </a:r>
            <a:r>
              <a:rPr lang="en-US" altLang="ko-KR" sz="1050" dirty="0" err="1"/>
              <a:t>Ia</a:t>
            </a:r>
            <a:r>
              <a:rPr lang="en-US" altLang="ko-KR" sz="1050" dirty="0"/>
              <a:t> = </a:t>
            </a:r>
            <a:r>
              <a:rPr lang="en-US" altLang="ko-KR" sz="1050" dirty="0" smtClean="0"/>
              <a:t>B </a:t>
            </a:r>
            <a:r>
              <a:rPr lang="en-US" altLang="ko-KR" sz="1050" dirty="0"/>
              <a:t>d</a:t>
            </a:r>
            <a:r>
              <a:rPr lang="el-GR" altLang="ko-KR" sz="1050" dirty="0"/>
              <a:t>θ</a:t>
            </a:r>
            <a:r>
              <a:rPr lang="en-US" altLang="ko-KR" sz="1050" dirty="0" smtClean="0"/>
              <a:t>/</a:t>
            </a:r>
            <a:r>
              <a:rPr lang="en-US" altLang="ko-KR" sz="1050" dirty="0" err="1" smtClean="0"/>
              <a:t>dt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B = </a:t>
            </a:r>
            <a:r>
              <a:rPr lang="en-US" altLang="ko-KR" sz="1050" dirty="0"/>
              <a:t>KT </a:t>
            </a:r>
            <a:r>
              <a:rPr lang="en-US" altLang="ko-KR" sz="1050" dirty="0" err="1"/>
              <a:t>Ia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/ </a:t>
            </a:r>
            <a:r>
              <a:rPr lang="el-GR" altLang="ko-KR" sz="1050" dirty="0" smtClean="0"/>
              <a:t>ω</a:t>
            </a:r>
            <a:endParaRPr lang="en-US" altLang="ko-KR" sz="1050" dirty="0"/>
          </a:p>
          <a:p>
            <a:pPr>
              <a:defRPr/>
            </a:pPr>
            <a:endParaRPr lang="en-US" altLang="ko-KR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484040" y="1836440"/>
            <a:ext cx="351656" cy="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9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94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1. Motor Analysis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6774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6774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_x176060552" descr="DRW000011945c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88" y="90347"/>
            <a:ext cx="2617417" cy="45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33" y="3176320"/>
            <a:ext cx="2838450" cy="438150"/>
          </a:xfrm>
          <a:prstGeom prst="rect">
            <a:avLst/>
          </a:prstGeom>
        </p:spPr>
      </p:pic>
      <p:pic>
        <p:nvPicPr>
          <p:cNvPr id="1031" name="Picture 10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149" y="3266834"/>
            <a:ext cx="3371850" cy="247650"/>
          </a:xfrm>
          <a:prstGeom prst="rect">
            <a:avLst/>
          </a:prstGeom>
        </p:spPr>
      </p:pic>
      <p:pic>
        <p:nvPicPr>
          <p:cNvPr id="1032" name="Picture 10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3890348"/>
            <a:ext cx="1724025" cy="495300"/>
          </a:xfrm>
          <a:prstGeom prst="rect">
            <a:avLst/>
          </a:prstGeom>
        </p:spPr>
      </p:pic>
      <p:pic>
        <p:nvPicPr>
          <p:cNvPr id="1033" name="Picture 10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614" y="4544472"/>
            <a:ext cx="1543050" cy="552450"/>
          </a:xfrm>
          <a:prstGeom prst="rect">
            <a:avLst/>
          </a:prstGeom>
        </p:spPr>
      </p:pic>
      <p:pic>
        <p:nvPicPr>
          <p:cNvPr id="1034" name="Picture 10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25" y="5585023"/>
            <a:ext cx="8667750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6" y="1293497"/>
            <a:ext cx="3209925" cy="50482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8102" y="1200509"/>
            <a:ext cx="3190875" cy="5715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8845" y="2078217"/>
            <a:ext cx="2600325" cy="457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1139" y="2632075"/>
            <a:ext cx="2571750" cy="4191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2992727" y="1798322"/>
            <a:ext cx="612734" cy="423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675785" y="1798322"/>
            <a:ext cx="1450705" cy="104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03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1557" y="239280"/>
            <a:ext cx="194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</a:rPr>
              <a:t>1. Motor Analysis</a:t>
            </a:r>
            <a:endParaRPr lang="en-US" altLang="ko-KR" dirty="0">
              <a:solidFill>
                <a:srgbClr val="C00000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67740" y="611088"/>
            <a:ext cx="517911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67740" y="239280"/>
            <a:ext cx="45719" cy="371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8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_x176060552" descr="DRW000011945c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88" y="90347"/>
            <a:ext cx="2617417" cy="45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49" y="980728"/>
            <a:ext cx="8667750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6" name="Picture 10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64" y="1700808"/>
            <a:ext cx="6722115" cy="49593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172" y="1761431"/>
            <a:ext cx="1543050" cy="5524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172" y="2461171"/>
            <a:ext cx="904875" cy="2000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904" y="3068960"/>
            <a:ext cx="1530285" cy="260474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774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38621" y="2924944"/>
            <a:ext cx="3561533" cy="636071"/>
            <a:chOff x="3923928" y="2987854"/>
            <a:chExt cx="3561533" cy="636071"/>
          </a:xfrm>
        </p:grpSpPr>
        <p:sp>
          <p:nvSpPr>
            <p:cNvPr id="21" name="TextBox 20"/>
            <p:cNvSpPr txBox="1"/>
            <p:nvPr/>
          </p:nvSpPr>
          <p:spPr>
            <a:xfrm>
              <a:off x="3923928" y="2987854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Segoe UI" pitchFamily="34" charset="0"/>
                  <a:ea typeface="Segoe UI" pitchFamily="34" charset="0"/>
                  <a:cs typeface="Segoe UI" pitchFamily="34" charset="0"/>
                </a:rPr>
                <a:t>2</a:t>
              </a:r>
              <a:endParaRPr lang="ko-KR" altLang="en-US" sz="1400" dirty="0">
                <a:solidFill>
                  <a:srgbClr val="C00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" pitchFamily="34" charset="0"/>
                <a:ea typeface="-윤고딕330" pitchFamily="18" charset="-127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44454" y="3162260"/>
              <a:ext cx="3441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ko-KR" sz="2400" dirty="0">
                  <a:solidFill>
                    <a:srgbClr val="C00000"/>
                  </a:solidFill>
                </a:rPr>
                <a:t>Lead-Lag Compensator</a:t>
              </a: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-108520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071992" y="1124744"/>
            <a:ext cx="180528" cy="4608512"/>
          </a:xfrm>
          <a:prstGeom prst="roundRect">
            <a:avLst>
              <a:gd name="adj" fmla="val 36457"/>
            </a:avLst>
          </a:prstGeom>
          <a:solidFill>
            <a:srgbClr val="E7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441</Words>
  <Application>Microsoft Office PowerPoint</Application>
  <PresentationFormat>On-screen Show (4:3)</PresentationFormat>
  <Paragraphs>132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Segoe UI</vt:lpstr>
      <vt:lpstr>Helvetica</vt:lpstr>
      <vt:lpstr>맑은 고딕</vt:lpstr>
      <vt:lpstr>-윤고딕330</vt:lpstr>
      <vt:lpstr>Wingdings</vt:lpstr>
      <vt:lpstr>Arial</vt:lpstr>
      <vt:lpstr>굴림</vt:lpstr>
      <vt:lpstr>FreesiaUPC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DONGGUK UNIV.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DONGGUK</dc:creator>
  <cp:lastModifiedBy>Human Robotics</cp:lastModifiedBy>
  <cp:revision>173</cp:revision>
  <dcterms:created xsi:type="dcterms:W3CDTF">2013-06-10T02:52:58Z</dcterms:created>
  <dcterms:modified xsi:type="dcterms:W3CDTF">2015-06-22T05:25:43Z</dcterms:modified>
</cp:coreProperties>
</file>